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9753600" cy="7315200"/>
  <p:notesSz cx="6858000" cy="9144000"/>
  <p:embeddedFontLst>
    <p:embeddedFont>
      <p:font typeface="More Sugar" pitchFamily="2" charset="0"/>
      <p:regular r:id="rId6"/>
    </p:embeddedFont>
    <p:embeddedFont>
      <p:font typeface="More Sugar Thin" pitchFamily="2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30" autoAdjust="0"/>
    <p:restoredTop sz="94573" autoAdjust="0"/>
  </p:normalViewPr>
  <p:slideViewPr>
    <p:cSldViewPr>
      <p:cViewPr varScale="1">
        <p:scale>
          <a:sx n="85" d="100"/>
          <a:sy n="85" d="100"/>
        </p:scale>
        <p:origin x="1248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73868" y="3764044"/>
            <a:ext cx="3242071" cy="579363"/>
            <a:chOff x="83245" y="-367178"/>
            <a:chExt cx="4322762" cy="772484"/>
          </a:xfrm>
        </p:grpSpPr>
        <p:sp>
          <p:nvSpPr>
            <p:cNvPr id="3" name="TextBox 3"/>
            <p:cNvSpPr txBox="1"/>
            <p:nvPr/>
          </p:nvSpPr>
          <p:spPr>
            <a:xfrm>
              <a:off x="83245" y="-367178"/>
              <a:ext cx="4222113" cy="4050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9"/>
                </a:lnSpc>
              </a:pPr>
              <a:r>
                <a:rPr lang="en-US" sz="120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AUTUMN TERM 1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83894" y="18277"/>
              <a:ext cx="4222113" cy="3870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79"/>
                </a:lnSpc>
              </a:pPr>
              <a:r>
                <a:rPr lang="en-US" sz="14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Curriculum Overview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30798" y="51760"/>
            <a:ext cx="2993197" cy="1657483"/>
          </a:xfrm>
          <a:custGeom>
            <a:avLst/>
            <a:gdLst/>
            <a:ahLst/>
            <a:cxnLst/>
            <a:rect l="l" t="t" r="r" b="b"/>
            <a:pathLst>
              <a:path w="2993197" h="1657483">
                <a:moveTo>
                  <a:pt x="0" y="0"/>
                </a:moveTo>
                <a:lnTo>
                  <a:pt x="2993197" y="0"/>
                </a:lnTo>
                <a:lnTo>
                  <a:pt x="2993197" y="1657482"/>
                </a:lnTo>
                <a:lnTo>
                  <a:pt x="0" y="16574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5400000">
            <a:off x="-346863" y="2191319"/>
            <a:ext cx="3274667" cy="2457763"/>
          </a:xfrm>
          <a:custGeom>
            <a:avLst/>
            <a:gdLst/>
            <a:ahLst/>
            <a:cxnLst/>
            <a:rect l="l" t="t" r="r" b="b"/>
            <a:pathLst>
              <a:path w="3274667" h="2457763">
                <a:moveTo>
                  <a:pt x="0" y="0"/>
                </a:moveTo>
                <a:lnTo>
                  <a:pt x="3274668" y="0"/>
                </a:lnTo>
                <a:lnTo>
                  <a:pt x="3274668" y="2457763"/>
                </a:lnTo>
                <a:lnTo>
                  <a:pt x="0" y="24577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53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5400000">
            <a:off x="6880640" y="2210338"/>
            <a:ext cx="3274667" cy="2457763"/>
          </a:xfrm>
          <a:custGeom>
            <a:avLst/>
            <a:gdLst/>
            <a:ahLst/>
            <a:cxnLst/>
            <a:rect l="l" t="t" r="r" b="b"/>
            <a:pathLst>
              <a:path w="3274667" h="2457763">
                <a:moveTo>
                  <a:pt x="0" y="0"/>
                </a:moveTo>
                <a:lnTo>
                  <a:pt x="3274668" y="0"/>
                </a:lnTo>
                <a:lnTo>
                  <a:pt x="3274668" y="2457762"/>
                </a:lnTo>
                <a:lnTo>
                  <a:pt x="0" y="24577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53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44912" y="5159679"/>
            <a:ext cx="2749240" cy="2054134"/>
          </a:xfrm>
          <a:custGeom>
            <a:avLst/>
            <a:gdLst/>
            <a:ahLst/>
            <a:cxnLst/>
            <a:rect l="l" t="t" r="r" b="b"/>
            <a:pathLst>
              <a:path w="2993197" h="1657483">
                <a:moveTo>
                  <a:pt x="0" y="0"/>
                </a:moveTo>
                <a:lnTo>
                  <a:pt x="2993197" y="0"/>
                </a:lnTo>
                <a:lnTo>
                  <a:pt x="2993197" y="1657483"/>
                </a:lnTo>
                <a:lnTo>
                  <a:pt x="0" y="1657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377527" y="59637"/>
            <a:ext cx="2993197" cy="1657483"/>
          </a:xfrm>
          <a:custGeom>
            <a:avLst/>
            <a:gdLst/>
            <a:ahLst/>
            <a:cxnLst/>
            <a:rect l="l" t="t" r="r" b="b"/>
            <a:pathLst>
              <a:path w="2993197" h="1657483">
                <a:moveTo>
                  <a:pt x="0" y="0"/>
                </a:moveTo>
                <a:lnTo>
                  <a:pt x="2993197" y="0"/>
                </a:lnTo>
                <a:lnTo>
                  <a:pt x="2993197" y="1657482"/>
                </a:lnTo>
                <a:lnTo>
                  <a:pt x="0" y="16574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937276" y="5582111"/>
            <a:ext cx="4126618" cy="1657483"/>
          </a:xfrm>
          <a:custGeom>
            <a:avLst/>
            <a:gdLst/>
            <a:ahLst/>
            <a:cxnLst/>
            <a:rect l="l" t="t" r="r" b="b"/>
            <a:pathLst>
              <a:path w="2993197" h="1657483">
                <a:moveTo>
                  <a:pt x="0" y="0"/>
                </a:moveTo>
                <a:lnTo>
                  <a:pt x="2993197" y="0"/>
                </a:lnTo>
                <a:lnTo>
                  <a:pt x="2993197" y="1657483"/>
                </a:lnTo>
                <a:lnTo>
                  <a:pt x="0" y="1657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>
          <a:xfrm>
            <a:off x="6650592" y="49838"/>
            <a:ext cx="2993197" cy="1657483"/>
          </a:xfrm>
          <a:custGeom>
            <a:avLst/>
            <a:gdLst/>
            <a:ahLst/>
            <a:cxnLst/>
            <a:rect l="l" t="t" r="r" b="b"/>
            <a:pathLst>
              <a:path w="2993197" h="1657483">
                <a:moveTo>
                  <a:pt x="0" y="0"/>
                </a:moveTo>
                <a:lnTo>
                  <a:pt x="2993197" y="0"/>
                </a:lnTo>
                <a:lnTo>
                  <a:pt x="2993197" y="1657482"/>
                </a:lnTo>
                <a:lnTo>
                  <a:pt x="0" y="16574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7174120" y="5171119"/>
            <a:ext cx="2463980" cy="2030646"/>
          </a:xfrm>
          <a:custGeom>
            <a:avLst/>
            <a:gdLst/>
            <a:ahLst/>
            <a:cxnLst/>
            <a:rect l="l" t="t" r="r" b="b"/>
            <a:pathLst>
              <a:path w="2993197" h="1657483">
                <a:moveTo>
                  <a:pt x="0" y="0"/>
                </a:moveTo>
                <a:lnTo>
                  <a:pt x="2993197" y="0"/>
                </a:lnTo>
                <a:lnTo>
                  <a:pt x="2993197" y="1657483"/>
                </a:lnTo>
                <a:lnTo>
                  <a:pt x="0" y="1657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>
            <a:off x="303302" y="338554"/>
            <a:ext cx="2687727" cy="427769"/>
            <a:chOff x="0" y="9525"/>
            <a:chExt cx="3583636" cy="570358"/>
          </a:xfrm>
        </p:grpSpPr>
        <p:sp>
          <p:nvSpPr>
            <p:cNvPr id="15" name="TextBox 15"/>
            <p:cNvSpPr txBox="1"/>
            <p:nvPr/>
          </p:nvSpPr>
          <p:spPr>
            <a:xfrm>
              <a:off x="0" y="9525"/>
              <a:ext cx="3583636" cy="314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8"/>
                </a:lnSpc>
              </a:pPr>
              <a:r>
                <a:rPr lang="en-US" sz="160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ENGLISH - WRITING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1108" y="315965"/>
              <a:ext cx="3180151" cy="2639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1428" y="5390196"/>
            <a:ext cx="2749239" cy="860195"/>
            <a:chOff x="-275725" y="-521093"/>
            <a:chExt cx="3665651" cy="1146926"/>
          </a:xfrm>
        </p:grpSpPr>
        <p:sp>
          <p:nvSpPr>
            <p:cNvPr id="18" name="TextBox 18"/>
            <p:cNvSpPr txBox="1"/>
            <p:nvPr/>
          </p:nvSpPr>
          <p:spPr>
            <a:xfrm>
              <a:off x="-275725" y="-521093"/>
              <a:ext cx="3665651" cy="314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8"/>
                </a:lnSpc>
              </a:pPr>
              <a:r>
                <a:rPr lang="en-US" sz="160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ENGLISH - READING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-71994" y="71236"/>
              <a:ext cx="3252932" cy="5545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Good Night Stories for Rebel Girls by Elena </a:t>
              </a:r>
              <a:r>
                <a:rPr lang="en-US" sz="1200" dirty="0" err="1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Favilli</a:t>
              </a:r>
              <a:r>
                <a:rPr lang="en-US" sz="12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 &amp; Francesca Cavallo</a:t>
              </a:r>
              <a:endParaRPr lang="en-US" sz="1200" u="none" strike="noStrike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3377527" y="360033"/>
            <a:ext cx="3034398" cy="966003"/>
            <a:chOff x="0" y="0"/>
            <a:chExt cx="4045864" cy="1288000"/>
          </a:xfrm>
        </p:grpSpPr>
        <p:sp>
          <p:nvSpPr>
            <p:cNvPr id="21" name="TextBox 21"/>
            <p:cNvSpPr txBox="1"/>
            <p:nvPr/>
          </p:nvSpPr>
          <p:spPr>
            <a:xfrm>
              <a:off x="0" y="0"/>
              <a:ext cx="4045864" cy="3441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21"/>
                </a:lnSpc>
              </a:pPr>
              <a:r>
                <a:rPr lang="en-US" sz="1789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MATHS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14084" y="343300"/>
              <a:ext cx="3590337" cy="944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878"/>
                </a:lnSpc>
                <a:spcBef>
                  <a:spcPct val="0"/>
                </a:spcBef>
              </a:pPr>
              <a:r>
                <a:rPr lang="en-US" sz="1341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Place Value</a:t>
              </a:r>
            </a:p>
            <a:p>
              <a:pPr marL="0" lvl="0" indent="0" algn="ctr">
                <a:lnSpc>
                  <a:spcPts val="1878"/>
                </a:lnSpc>
                <a:spcBef>
                  <a:spcPct val="0"/>
                </a:spcBef>
              </a:pPr>
              <a:r>
                <a:rPr lang="en-US" sz="1341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Addition &amp; Subtraction (mental and formal strategies)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212352" y="5773929"/>
            <a:ext cx="3302170" cy="566855"/>
            <a:chOff x="92059" y="-722678"/>
            <a:chExt cx="4402892" cy="755806"/>
          </a:xfrm>
        </p:grpSpPr>
        <p:sp>
          <p:nvSpPr>
            <p:cNvPr id="25" name="TextBox 25"/>
            <p:cNvSpPr txBox="1"/>
            <p:nvPr/>
          </p:nvSpPr>
          <p:spPr>
            <a:xfrm>
              <a:off x="92059" y="-261140"/>
              <a:ext cx="4402892" cy="29426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1851"/>
                </a:lnSpc>
                <a:spcBef>
                  <a:spcPct val="0"/>
                </a:spcBef>
              </a:pPr>
              <a:endParaRPr lang="en-US" sz="1322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28559" y="-722678"/>
              <a:ext cx="4037307" cy="3472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92"/>
                </a:lnSpc>
              </a:pPr>
              <a:r>
                <a:rPr lang="en-US" sz="1763" u="sng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Key Dates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469779" y="1997275"/>
            <a:ext cx="2096387" cy="2002775"/>
            <a:chOff x="137420" y="-314196"/>
            <a:chExt cx="2795182" cy="2670367"/>
          </a:xfrm>
        </p:grpSpPr>
        <p:sp>
          <p:nvSpPr>
            <p:cNvPr id="27" name="TextBox 27"/>
            <p:cNvSpPr txBox="1"/>
            <p:nvPr/>
          </p:nvSpPr>
          <p:spPr>
            <a:xfrm>
              <a:off x="137420" y="-314196"/>
              <a:ext cx="2795182" cy="314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8"/>
                </a:lnSpc>
              </a:pPr>
              <a:r>
                <a:rPr lang="en-US" sz="160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SCIENCE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50293" y="348184"/>
              <a:ext cx="2480470" cy="2007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Earth and Space</a:t>
              </a:r>
            </a:p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endPara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r>
                <a:rPr lang="en-US" sz="1200" b="1" u="sng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Working Scientifically</a:t>
              </a:r>
            </a:p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Use secondary sources to create a model to show the movement of the Earth around the Sun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937808" y="5508036"/>
            <a:ext cx="3065383" cy="830558"/>
            <a:chOff x="458010" y="-425684"/>
            <a:chExt cx="4087178" cy="1107411"/>
          </a:xfrm>
        </p:grpSpPr>
        <p:sp>
          <p:nvSpPr>
            <p:cNvPr id="30" name="TextBox 30"/>
            <p:cNvSpPr txBox="1"/>
            <p:nvPr/>
          </p:nvSpPr>
          <p:spPr>
            <a:xfrm>
              <a:off x="458010" y="-425684"/>
              <a:ext cx="4087178" cy="3569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46"/>
                </a:lnSpc>
              </a:pPr>
              <a:r>
                <a:rPr lang="en-US" sz="181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MUSIC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218177" y="61215"/>
              <a:ext cx="2668588" cy="62051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1901"/>
                </a:lnSpc>
                <a:spcBef>
                  <a:spcPct val="0"/>
                </a:spcBef>
              </a:pPr>
              <a:r>
                <a:rPr lang="en-US" sz="1358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RAP</a:t>
              </a:r>
            </a:p>
            <a:p>
              <a:pPr marL="0" lvl="0" indent="0" algn="ctr">
                <a:lnSpc>
                  <a:spcPts val="1901"/>
                </a:lnSpc>
                <a:spcBef>
                  <a:spcPct val="0"/>
                </a:spcBef>
              </a:pPr>
              <a:r>
                <a:rPr lang="en-US" sz="1358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(Sing Up)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658275" y="323938"/>
            <a:ext cx="3026808" cy="1030165"/>
            <a:chOff x="10244" y="-43378"/>
            <a:chExt cx="4035744" cy="1373552"/>
          </a:xfrm>
        </p:grpSpPr>
        <p:sp>
          <p:nvSpPr>
            <p:cNvPr id="33" name="TextBox 33"/>
            <p:cNvSpPr txBox="1"/>
            <p:nvPr/>
          </p:nvSpPr>
          <p:spPr>
            <a:xfrm>
              <a:off x="10244" y="-43378"/>
              <a:ext cx="4035744" cy="314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8"/>
                </a:lnSpc>
              </a:pPr>
              <a:r>
                <a:rPr lang="en-US" sz="160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COMPUTING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04785" y="484900"/>
              <a:ext cx="3581356" cy="8452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Computing Systems and Networks: Collaborative Learning (Google)</a:t>
              </a:r>
              <a:endParaRPr lang="en-US" sz="1200" u="none" strike="noStrike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endParaRPr lang="en-US" sz="1200" u="none" strike="noStrike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319133" y="1918707"/>
            <a:ext cx="1693775" cy="2930213"/>
            <a:chOff x="-423884" y="-526701"/>
            <a:chExt cx="2258367" cy="3906949"/>
          </a:xfrm>
        </p:grpSpPr>
        <p:sp>
          <p:nvSpPr>
            <p:cNvPr id="36" name="TextBox 36"/>
            <p:cNvSpPr txBox="1"/>
            <p:nvPr/>
          </p:nvSpPr>
          <p:spPr>
            <a:xfrm>
              <a:off x="-423884" y="-526701"/>
              <a:ext cx="2258367" cy="6190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8"/>
                </a:lnSpc>
              </a:pPr>
              <a:r>
                <a:rPr lang="en-US" sz="160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PERSONAL</a:t>
              </a:r>
            </a:p>
            <a:p>
              <a:pPr algn="ctr">
                <a:lnSpc>
                  <a:spcPts val="1808"/>
                </a:lnSpc>
              </a:pPr>
              <a:r>
                <a:rPr lang="en-US" sz="160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DEVELOPMENT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-345537" y="209552"/>
              <a:ext cx="2004095" cy="31706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en-US" sz="12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My Happy Mind</a:t>
              </a:r>
            </a:p>
            <a:p>
              <a:pPr algn="ctr">
                <a:lnSpc>
                  <a:spcPts val="1680"/>
                </a:lnSpc>
              </a:pPr>
              <a:r>
                <a:rPr lang="en-US" sz="12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Relate</a:t>
              </a:r>
            </a:p>
            <a:p>
              <a:pPr algn="ctr">
                <a:lnSpc>
                  <a:spcPts val="1680"/>
                </a:lnSpc>
              </a:pPr>
              <a:endPara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  <a:p>
              <a:pPr algn="ctr">
                <a:lnSpc>
                  <a:spcPts val="1680"/>
                </a:lnSpc>
              </a:pPr>
              <a:endPara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  <a:p>
              <a:pPr algn="ctr">
                <a:lnSpc>
                  <a:spcPts val="1680"/>
                </a:lnSpc>
              </a:pPr>
              <a:r>
                <a:rPr lang="en-US" sz="12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PSHE+ -</a:t>
              </a:r>
            </a:p>
            <a:p>
              <a:pPr algn="ctr">
                <a:lnSpc>
                  <a:spcPts val="1680"/>
                </a:lnSpc>
              </a:pPr>
              <a:r>
                <a:rPr lang="en-US" sz="12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First Aid, Media literacy &amp; Digital resilience and Safe relationships</a:t>
              </a:r>
            </a:p>
            <a:p>
              <a:pPr algn="ctr">
                <a:lnSpc>
                  <a:spcPts val="1680"/>
                </a:lnSpc>
              </a:pPr>
              <a:endPara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endPara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</p:txBody>
        </p:sp>
      </p:grpSp>
      <p:sp>
        <p:nvSpPr>
          <p:cNvPr id="38" name="Freeform 38"/>
          <p:cNvSpPr/>
          <p:nvPr/>
        </p:nvSpPr>
        <p:spPr>
          <a:xfrm rot="-5400000">
            <a:off x="2300899" y="2041558"/>
            <a:ext cx="1667325" cy="1251391"/>
          </a:xfrm>
          <a:custGeom>
            <a:avLst/>
            <a:gdLst/>
            <a:ahLst/>
            <a:cxnLst/>
            <a:rect l="l" t="t" r="r" b="b"/>
            <a:pathLst>
              <a:path w="1667325" h="1251391">
                <a:moveTo>
                  <a:pt x="0" y="0"/>
                </a:moveTo>
                <a:lnTo>
                  <a:pt x="1667325" y="0"/>
                </a:lnTo>
                <a:lnTo>
                  <a:pt x="1667325" y="1251391"/>
                </a:lnTo>
                <a:lnTo>
                  <a:pt x="0" y="12513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3553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6" name="Freeform 9">
            <a:extLst>
              <a:ext uri="{FF2B5EF4-FFF2-40B4-BE49-F238E27FC236}">
                <a16:creationId xmlns:a16="http://schemas.microsoft.com/office/drawing/2014/main" id="{92E60D4F-6A0A-4A1F-99F5-5CDE71BD7C8F}"/>
              </a:ext>
            </a:extLst>
          </p:cNvPr>
          <p:cNvSpPr/>
          <p:nvPr/>
        </p:nvSpPr>
        <p:spPr>
          <a:xfrm>
            <a:off x="3918734" y="4428904"/>
            <a:ext cx="2215185" cy="1113643"/>
          </a:xfrm>
          <a:custGeom>
            <a:avLst/>
            <a:gdLst/>
            <a:ahLst/>
            <a:cxnLst/>
            <a:rect l="l" t="t" r="r" b="b"/>
            <a:pathLst>
              <a:path w="2993197" h="1657483">
                <a:moveTo>
                  <a:pt x="0" y="0"/>
                </a:moveTo>
                <a:lnTo>
                  <a:pt x="2993197" y="0"/>
                </a:lnTo>
                <a:lnTo>
                  <a:pt x="2993197" y="1657482"/>
                </a:lnTo>
                <a:lnTo>
                  <a:pt x="0" y="16574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39" name="Freeform 39"/>
          <p:cNvSpPr/>
          <p:nvPr/>
        </p:nvSpPr>
        <p:spPr>
          <a:xfrm rot="5400000">
            <a:off x="5779830" y="1976005"/>
            <a:ext cx="1630332" cy="1223627"/>
          </a:xfrm>
          <a:custGeom>
            <a:avLst/>
            <a:gdLst/>
            <a:ahLst/>
            <a:cxnLst/>
            <a:rect l="l" t="t" r="r" b="b"/>
            <a:pathLst>
              <a:path w="1630332" h="1223627">
                <a:moveTo>
                  <a:pt x="0" y="0"/>
                </a:moveTo>
                <a:lnTo>
                  <a:pt x="1630332" y="0"/>
                </a:lnTo>
                <a:lnTo>
                  <a:pt x="1630332" y="1223627"/>
                </a:lnTo>
                <a:lnTo>
                  <a:pt x="0" y="12236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8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3553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0" name="Group 40"/>
          <p:cNvGrpSpPr/>
          <p:nvPr/>
        </p:nvGrpSpPr>
        <p:grpSpPr>
          <a:xfrm>
            <a:off x="2268194" y="1990888"/>
            <a:ext cx="1568241" cy="1344345"/>
            <a:chOff x="-286704" y="-261029"/>
            <a:chExt cx="2090990" cy="1792457"/>
          </a:xfrm>
        </p:grpSpPr>
        <p:sp>
          <p:nvSpPr>
            <p:cNvPr id="41" name="TextBox 41"/>
            <p:cNvSpPr txBox="1"/>
            <p:nvPr/>
          </p:nvSpPr>
          <p:spPr>
            <a:xfrm>
              <a:off x="-286704" y="-261029"/>
              <a:ext cx="2090990" cy="314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8"/>
                </a:lnSpc>
              </a:pPr>
              <a:r>
                <a:rPr lang="en-US" sz="160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PE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93544" y="104800"/>
              <a:ext cx="1428553" cy="142662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en-US" sz="12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KS2 Fitness (Tuesday)</a:t>
              </a:r>
            </a:p>
            <a:p>
              <a:pPr algn="ctr">
                <a:lnSpc>
                  <a:spcPts val="1680"/>
                </a:lnSpc>
              </a:pPr>
              <a:endPara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  <a:p>
              <a:pPr algn="ctr">
                <a:lnSpc>
                  <a:spcPts val="1680"/>
                </a:lnSpc>
              </a:pPr>
              <a:r>
                <a:rPr lang="en-US" sz="12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Tag Rugby (Thursday)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863946" y="1856254"/>
            <a:ext cx="1568242" cy="1468129"/>
            <a:chOff x="-13611" y="-124555"/>
            <a:chExt cx="2090990" cy="1957503"/>
          </a:xfrm>
        </p:grpSpPr>
        <p:sp>
          <p:nvSpPr>
            <p:cNvPr id="44" name="TextBox 44"/>
            <p:cNvSpPr txBox="1"/>
            <p:nvPr/>
          </p:nvSpPr>
          <p:spPr>
            <a:xfrm>
              <a:off x="-13611" y="-124555"/>
              <a:ext cx="2090990" cy="314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8"/>
                </a:lnSpc>
              </a:pPr>
              <a:r>
                <a:rPr lang="en-US" sz="160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ART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381936" y="115642"/>
              <a:ext cx="1244548" cy="171730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en-US" sz="12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Drawing: Exploring tone, texture and proportion</a:t>
              </a:r>
            </a:p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endPara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</p:txBody>
        </p:sp>
      </p:grpSp>
      <p:sp>
        <p:nvSpPr>
          <p:cNvPr id="46" name="Freeform 46"/>
          <p:cNvSpPr/>
          <p:nvPr/>
        </p:nvSpPr>
        <p:spPr>
          <a:xfrm rot="5400000">
            <a:off x="5989014" y="3732204"/>
            <a:ext cx="1630332" cy="1223627"/>
          </a:xfrm>
          <a:custGeom>
            <a:avLst/>
            <a:gdLst/>
            <a:ahLst/>
            <a:cxnLst/>
            <a:rect l="l" t="t" r="r" b="b"/>
            <a:pathLst>
              <a:path w="1630332" h="1223627">
                <a:moveTo>
                  <a:pt x="0" y="0"/>
                </a:moveTo>
                <a:lnTo>
                  <a:pt x="1630332" y="0"/>
                </a:lnTo>
                <a:lnTo>
                  <a:pt x="1630332" y="1223627"/>
                </a:lnTo>
                <a:lnTo>
                  <a:pt x="0" y="12236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2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3553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Freeform 47"/>
          <p:cNvSpPr/>
          <p:nvPr/>
        </p:nvSpPr>
        <p:spPr>
          <a:xfrm rot="-5400000">
            <a:off x="2378690" y="3785836"/>
            <a:ext cx="1667325" cy="1251391"/>
          </a:xfrm>
          <a:custGeom>
            <a:avLst/>
            <a:gdLst/>
            <a:ahLst/>
            <a:cxnLst/>
            <a:rect l="l" t="t" r="r" b="b"/>
            <a:pathLst>
              <a:path w="1667325" h="1251391">
                <a:moveTo>
                  <a:pt x="0" y="0"/>
                </a:moveTo>
                <a:lnTo>
                  <a:pt x="1667325" y="0"/>
                </a:lnTo>
                <a:lnTo>
                  <a:pt x="1667325" y="1251391"/>
                </a:lnTo>
                <a:lnTo>
                  <a:pt x="0" y="12513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3553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8" name="Group 48"/>
          <p:cNvGrpSpPr/>
          <p:nvPr/>
        </p:nvGrpSpPr>
        <p:grpSpPr>
          <a:xfrm>
            <a:off x="2621993" y="3691589"/>
            <a:ext cx="1079232" cy="1533496"/>
            <a:chOff x="-406400" y="-450044"/>
            <a:chExt cx="1438976" cy="2044658"/>
          </a:xfrm>
        </p:grpSpPr>
        <p:sp>
          <p:nvSpPr>
            <p:cNvPr id="49" name="TextBox 49"/>
            <p:cNvSpPr txBox="1"/>
            <p:nvPr/>
          </p:nvSpPr>
          <p:spPr>
            <a:xfrm>
              <a:off x="-406400" y="-450044"/>
              <a:ext cx="1338672" cy="314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8"/>
                </a:lnSpc>
              </a:pPr>
              <a:r>
                <a:rPr lang="en-US" sz="160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RE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-155375" y="-122691"/>
              <a:ext cx="1187951" cy="17173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Why are the Five Pillars important to Muslims for their daily lives? 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6163068" y="3660083"/>
            <a:ext cx="1209299" cy="884243"/>
            <a:chOff x="82474" y="-505791"/>
            <a:chExt cx="1612398" cy="1178989"/>
          </a:xfrm>
        </p:grpSpPr>
        <p:sp>
          <p:nvSpPr>
            <p:cNvPr id="52" name="TextBox 52"/>
            <p:cNvSpPr txBox="1"/>
            <p:nvPr/>
          </p:nvSpPr>
          <p:spPr>
            <a:xfrm>
              <a:off x="229859" y="-505791"/>
              <a:ext cx="1465013" cy="314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8"/>
                </a:lnSpc>
              </a:pPr>
              <a:r>
                <a:rPr lang="en-US" sz="160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SPANISH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2474" y="413128"/>
              <a:ext cx="1300066" cy="2600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4" name="TextBox 50"/>
          <p:cNvSpPr txBox="1"/>
          <p:nvPr/>
        </p:nvSpPr>
        <p:spPr>
          <a:xfrm>
            <a:off x="6281646" y="3888907"/>
            <a:ext cx="1007446" cy="10699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80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A New Start</a:t>
            </a:r>
          </a:p>
          <a:p>
            <a:pPr marL="0" lvl="0" indent="0" algn="ctr">
              <a:lnSpc>
                <a:spcPts val="1680"/>
              </a:lnSpc>
              <a:spcBef>
                <a:spcPct val="0"/>
              </a:spcBef>
            </a:pPr>
            <a:endParaRPr lang="en-US" sz="1200" dirty="0">
              <a:solidFill>
                <a:srgbClr val="000000"/>
              </a:solidFill>
              <a:latin typeface="More Sugar Thin"/>
              <a:ea typeface="More Sugar Thin"/>
              <a:cs typeface="More Sugar Thin"/>
              <a:sym typeface="More Sugar Thin"/>
            </a:endParaRPr>
          </a:p>
          <a:p>
            <a:pPr marL="171450" lvl="0" indent="-171450" algn="ctr">
              <a:lnSpc>
                <a:spcPts val="1680"/>
              </a:lnSpc>
              <a:spcBef>
                <a:spcPct val="0"/>
              </a:spcBef>
              <a:buFontTx/>
              <a:buChar char="-"/>
            </a:pPr>
            <a:r>
              <a: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Greetings</a:t>
            </a:r>
          </a:p>
          <a:p>
            <a:pPr marL="171450" lvl="0" indent="-171450" algn="ctr">
              <a:lnSpc>
                <a:spcPts val="1680"/>
              </a:lnSpc>
              <a:spcBef>
                <a:spcPct val="0"/>
              </a:spcBef>
              <a:buFontTx/>
              <a:buChar char="-"/>
            </a:pPr>
            <a:r>
              <a: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Numbers</a:t>
            </a:r>
          </a:p>
          <a:p>
            <a:pPr marL="171450" lvl="0" indent="-171450" algn="ctr">
              <a:lnSpc>
                <a:spcPts val="1680"/>
              </a:lnSpc>
              <a:spcBef>
                <a:spcPct val="0"/>
              </a:spcBef>
              <a:buFontTx/>
              <a:buChar char="-"/>
            </a:pPr>
            <a:r>
              <a:rPr lang="en-US" sz="1200" dirty="0" err="1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Colours</a:t>
            </a:r>
            <a:endParaRPr lang="en-US" sz="1200" dirty="0">
              <a:solidFill>
                <a:srgbClr val="000000"/>
              </a:solidFill>
              <a:latin typeface="More Sugar Thin"/>
              <a:ea typeface="More Sugar Thin"/>
              <a:cs typeface="More Sugar Thin"/>
              <a:sym typeface="More Sugar Thin"/>
            </a:endParaRPr>
          </a:p>
        </p:txBody>
      </p:sp>
      <p:sp>
        <p:nvSpPr>
          <p:cNvPr id="57" name="TextBox 21">
            <a:extLst>
              <a:ext uri="{FF2B5EF4-FFF2-40B4-BE49-F238E27FC236}">
                <a16:creationId xmlns:a16="http://schemas.microsoft.com/office/drawing/2014/main" id="{9EE33D21-D53D-4BC5-B342-4FB6DEEBDB63}"/>
              </a:ext>
            </a:extLst>
          </p:cNvPr>
          <p:cNvSpPr txBox="1"/>
          <p:nvPr/>
        </p:nvSpPr>
        <p:spPr>
          <a:xfrm>
            <a:off x="3506054" y="4530386"/>
            <a:ext cx="3034398" cy="251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21"/>
              </a:lnSpc>
            </a:pPr>
            <a:r>
              <a:rPr lang="en-US" sz="160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HISTORY</a:t>
            </a:r>
            <a:endParaRPr lang="en-US" sz="1200" dirty="0">
              <a:solidFill>
                <a:srgbClr val="000000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sp>
        <p:nvSpPr>
          <p:cNvPr id="59" name="TextBox 22">
            <a:extLst>
              <a:ext uri="{FF2B5EF4-FFF2-40B4-BE49-F238E27FC236}">
                <a16:creationId xmlns:a16="http://schemas.microsoft.com/office/drawing/2014/main" id="{CCD76B9C-C7EF-4546-8547-4C4FFA194D2F}"/>
              </a:ext>
            </a:extLst>
          </p:cNvPr>
          <p:cNvSpPr txBox="1"/>
          <p:nvPr/>
        </p:nvSpPr>
        <p:spPr>
          <a:xfrm>
            <a:off x="4040625" y="4821109"/>
            <a:ext cx="1925707" cy="464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878"/>
              </a:lnSpc>
              <a:spcBef>
                <a:spcPct val="0"/>
              </a:spcBef>
            </a:pPr>
            <a:r>
              <a:rPr lang="en-US" sz="1341" b="1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What do we know about Ancient Greece?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C6F19AB4-6D99-59E1-0F25-45371B5F065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79029" y="1711905"/>
            <a:ext cx="1743936" cy="2024569"/>
          </a:xfrm>
          <a:prstGeom prst="rect">
            <a:avLst/>
          </a:prstGeom>
        </p:spPr>
      </p:pic>
      <p:sp>
        <p:nvSpPr>
          <p:cNvPr id="58" name="TextBox 22">
            <a:extLst>
              <a:ext uri="{FF2B5EF4-FFF2-40B4-BE49-F238E27FC236}">
                <a16:creationId xmlns:a16="http://schemas.microsoft.com/office/drawing/2014/main" id="{8049CF10-90F7-D4D1-2410-A0108411FA51}"/>
              </a:ext>
            </a:extLst>
          </p:cNvPr>
          <p:cNvSpPr txBox="1"/>
          <p:nvPr/>
        </p:nvSpPr>
        <p:spPr>
          <a:xfrm>
            <a:off x="130799" y="599220"/>
            <a:ext cx="2966860" cy="952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878"/>
              </a:lnSpc>
              <a:spcBef>
                <a:spcPct val="0"/>
              </a:spcBef>
            </a:pPr>
            <a:r>
              <a:rPr lang="en-US" sz="1341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Queen of the Falls by Chris Van Allsburg</a:t>
            </a:r>
          </a:p>
          <a:p>
            <a:pPr marL="0" lvl="0" indent="0" algn="ctr">
              <a:lnSpc>
                <a:spcPts val="1878"/>
              </a:lnSpc>
              <a:spcBef>
                <a:spcPct val="0"/>
              </a:spcBef>
            </a:pPr>
            <a:r>
              <a:rPr lang="en-US" sz="1341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Outcome: Recount/A series of diary entries</a:t>
            </a:r>
          </a:p>
        </p:txBody>
      </p:sp>
      <p:sp>
        <p:nvSpPr>
          <p:cNvPr id="60" name="TextBox 19">
            <a:extLst>
              <a:ext uri="{FF2B5EF4-FFF2-40B4-BE49-F238E27FC236}">
                <a16:creationId xmlns:a16="http://schemas.microsoft.com/office/drawing/2014/main" id="{716A1364-5320-1544-D3AD-904406E8AE1B}"/>
              </a:ext>
            </a:extLst>
          </p:cNvPr>
          <p:cNvSpPr txBox="1"/>
          <p:nvPr/>
        </p:nvSpPr>
        <p:spPr>
          <a:xfrm>
            <a:off x="2994470" y="6120083"/>
            <a:ext cx="3943338" cy="6352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80"/>
              </a:lnSpc>
              <a:spcBef>
                <a:spcPct val="0"/>
              </a:spcBef>
            </a:pPr>
            <a:r>
              <a:rPr lang="en-US" sz="1200" u="none" strike="noStrike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14</a:t>
            </a:r>
            <a:r>
              <a:rPr lang="en-US" sz="1200" u="none" strike="noStrike" baseline="300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th</a:t>
            </a:r>
            <a:r>
              <a:rPr lang="en-US" sz="1200" u="none" strike="noStrike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October – Halloween Disco</a:t>
            </a:r>
          </a:p>
          <a:p>
            <a:pPr marL="0" lvl="0" indent="0" algn="ctr">
              <a:lnSpc>
                <a:spcPts val="1680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1</a:t>
            </a:r>
            <a:r>
              <a:rPr lang="en-US" sz="1200" baseline="300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st</a:t>
            </a:r>
            <a:r>
              <a: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October – Whole School Philippa Leathley (Author) Visit </a:t>
            </a:r>
            <a:endParaRPr lang="en-US" sz="1200" u="none" strike="noStrike" dirty="0">
              <a:solidFill>
                <a:srgbClr val="000000"/>
              </a:solidFill>
              <a:latin typeface="More Sugar Thin"/>
              <a:ea typeface="More Sugar Thin"/>
              <a:cs typeface="More Sugar Thin"/>
              <a:sym typeface="More Sugar Thin"/>
            </a:endParaRPr>
          </a:p>
          <a:p>
            <a:pPr marL="0" lvl="0" indent="0" algn="ctr">
              <a:lnSpc>
                <a:spcPts val="1680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20</a:t>
            </a:r>
            <a:r>
              <a:rPr lang="en-US" sz="1200" baseline="300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th</a:t>
            </a:r>
            <a:r>
              <a: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October – ‘Key Strings’ Performances</a:t>
            </a:r>
            <a:endParaRPr lang="en-US" sz="1200" u="none" strike="noStrike" dirty="0">
              <a:solidFill>
                <a:srgbClr val="000000"/>
              </a:solidFill>
              <a:latin typeface="More Sugar Thin"/>
              <a:ea typeface="More Sugar Thin"/>
              <a:cs typeface="More Sugar Thin"/>
              <a:sym typeface="More Sugar Thi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c1caa03-4ad9-4e3a-bafa-69eb189d51f0">
      <Terms xmlns="http://schemas.microsoft.com/office/infopath/2007/PartnerControls"/>
    </lcf76f155ced4ddcb4097134ff3c332f>
    <TaxCatchAll xmlns="3a3dceb1-c21e-4b06-bc7e-fd0b127984d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C0D9D9DAC6FD4090BE0BA9779B305F" ma:contentTypeVersion="16" ma:contentTypeDescription="Create a new document." ma:contentTypeScope="" ma:versionID="5e2093cd52009a378ccafe3fc957acbe">
  <xsd:schema xmlns:xsd="http://www.w3.org/2001/XMLSchema" xmlns:xs="http://www.w3.org/2001/XMLSchema" xmlns:p="http://schemas.microsoft.com/office/2006/metadata/properties" xmlns:ns2="1c1caa03-4ad9-4e3a-bafa-69eb189d51f0" xmlns:ns3="3a3dceb1-c21e-4b06-bc7e-fd0b127984d7" targetNamespace="http://schemas.microsoft.com/office/2006/metadata/properties" ma:root="true" ma:fieldsID="088d1b4e1ae998e1933e08a0b3799252" ns2:_="" ns3:_="">
    <xsd:import namespace="1c1caa03-4ad9-4e3a-bafa-69eb189d51f0"/>
    <xsd:import namespace="3a3dceb1-c21e-4b06-bc7e-fd0b127984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1caa03-4ad9-4e3a-bafa-69eb189d51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c9ad84e-d71c-4679-82df-3051f57221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3dceb1-c21e-4b06-bc7e-fd0b127984d7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88cc93dd-7c47-4393-9731-cc7ae54ee465}" ma:internalName="TaxCatchAll" ma:showField="CatchAllData" ma:web="3a3dceb1-c21e-4b06-bc7e-fd0b127984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31DF808-1C3C-4C37-8059-E8A988775C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669B993-1A68-4A90-9952-79B41826F6EF}">
  <ds:schemaRefs>
    <ds:schemaRef ds:uri="http://schemas.microsoft.com/office/2006/metadata/properties"/>
    <ds:schemaRef ds:uri="http://schemas.microsoft.com/office/infopath/2007/PartnerControls"/>
    <ds:schemaRef ds:uri="7c0ab7e7-6b18-449b-9459-059338c2de11"/>
    <ds:schemaRef ds:uri="http://schemas.microsoft.com/office/2006/documentManagement/types"/>
    <ds:schemaRef ds:uri="http://purl.org/dc/dcmitype/"/>
    <ds:schemaRef ds:uri="http://purl.org/dc/terms/"/>
    <ds:schemaRef ds:uri="fcde972c-2c7c-49b6-9749-0bc75f12afc6"/>
    <ds:schemaRef ds:uri="http://www.w3.org/XML/1998/namespace"/>
    <ds:schemaRef ds:uri="http://schemas.openxmlformats.org/package/2006/metadata/core-properties"/>
    <ds:schemaRef ds:uri="http://purl.org/dc/elements/1.1/"/>
    <ds:schemaRef ds:uri="1c1caa03-4ad9-4e3a-bafa-69eb189d51f0"/>
    <ds:schemaRef ds:uri="3a3dceb1-c21e-4b06-bc7e-fd0b127984d7"/>
  </ds:schemaRefs>
</ds:datastoreItem>
</file>

<file path=customXml/itemProps3.xml><?xml version="1.0" encoding="utf-8"?>
<ds:datastoreItem xmlns:ds="http://schemas.openxmlformats.org/officeDocument/2006/customXml" ds:itemID="{63C9AA6B-82BE-48B8-A389-2F67ADA8E5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c1caa03-4ad9-4e3a-bafa-69eb189d51f0"/>
    <ds:schemaRef ds:uri="3a3dceb1-c21e-4b06-bc7e-fd0b127984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188</Words>
  <Application>Microsoft Macintosh PowerPoint</Application>
  <PresentationFormat>Custom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More Sugar Thin</vt:lpstr>
      <vt:lpstr>Calibri</vt:lpstr>
      <vt:lpstr>More Sugar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Proctor</dc:creator>
  <cp:lastModifiedBy>Becky Rochell-Gill</cp:lastModifiedBy>
  <cp:revision>10</cp:revision>
  <dcterms:created xsi:type="dcterms:W3CDTF">2006-08-16T00:00:00Z</dcterms:created>
  <dcterms:modified xsi:type="dcterms:W3CDTF">2026-09-06T16:22:20Z</dcterms:modified>
  <dc:identifier>DAG3h-zMXFw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0x0101004EC0D9D9DAC6FD4090BE0BA9779B305F</vt:lpwstr>
  </property>
  <property fmtid="{D5CDD505-2E9C-101B-9397-08002B2CF9AE}" pid="3" name="Order">
    <vt:r8>879600</vt:r8>
  </property>
  <property fmtid="{D5CDD505-2E9C-101B-9397-08002B2CF9AE}" pid="4" name="TriggerFlowInfo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MediaServiceImageTags">
    <vt:lpwstr/>
  </property>
</Properties>
</file>