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9753600" cy="7315200"/>
  <p:notesSz cx="6858000" cy="9144000"/>
  <p:embeddedFontLst>
    <p:embeddedFont>
      <p:font typeface="More Sugar" pitchFamily="2" charset="0"/>
      <p:regular r:id="rId6"/>
    </p:embeddedFont>
    <p:embeddedFont>
      <p:font typeface="More Sugar Thin" pitchFamily="2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 autoAdjust="0"/>
    <p:restoredTop sz="94571" autoAdjust="0"/>
  </p:normalViewPr>
  <p:slideViewPr>
    <p:cSldViewPr>
      <p:cViewPr>
        <p:scale>
          <a:sx n="111" d="100"/>
          <a:sy n="111" d="100"/>
        </p:scale>
        <p:origin x="480" y="-8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73868" y="3764044"/>
            <a:ext cx="3242071" cy="579363"/>
            <a:chOff x="83245" y="-367178"/>
            <a:chExt cx="4322762" cy="772484"/>
          </a:xfrm>
        </p:grpSpPr>
        <p:sp>
          <p:nvSpPr>
            <p:cNvPr id="3" name="TextBox 3"/>
            <p:cNvSpPr txBox="1"/>
            <p:nvPr/>
          </p:nvSpPr>
          <p:spPr>
            <a:xfrm>
              <a:off x="83245" y="-367178"/>
              <a:ext cx="4222113" cy="405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9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AUTUMN TERM 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83894" y="18277"/>
              <a:ext cx="4222113" cy="3870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9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Curriculum Overview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0799" y="51760"/>
            <a:ext cx="2282104" cy="2213500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5400000">
            <a:off x="-465477" y="2971506"/>
            <a:ext cx="3274667" cy="2192676"/>
          </a:xfrm>
          <a:custGeom>
            <a:avLst/>
            <a:gdLst/>
            <a:ahLst/>
            <a:cxnLst/>
            <a:rect l="l" t="t" r="r" b="b"/>
            <a:pathLst>
              <a:path w="3274667" h="2457763">
                <a:moveTo>
                  <a:pt x="0" y="0"/>
                </a:moveTo>
                <a:lnTo>
                  <a:pt x="3274668" y="0"/>
                </a:lnTo>
                <a:lnTo>
                  <a:pt x="3274668" y="2457763"/>
                </a:lnTo>
                <a:lnTo>
                  <a:pt x="0" y="2457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5400000">
            <a:off x="7554493" y="1385511"/>
            <a:ext cx="1775983" cy="2608734"/>
          </a:xfrm>
          <a:custGeom>
            <a:avLst/>
            <a:gdLst/>
            <a:ahLst/>
            <a:cxnLst/>
            <a:rect l="l" t="t" r="r" b="b"/>
            <a:pathLst>
              <a:path w="3274667" h="2457763">
                <a:moveTo>
                  <a:pt x="0" y="0"/>
                </a:moveTo>
                <a:lnTo>
                  <a:pt x="3274668" y="0"/>
                </a:lnTo>
                <a:lnTo>
                  <a:pt x="3274668" y="2457762"/>
                </a:lnTo>
                <a:lnTo>
                  <a:pt x="0" y="2457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0498" y="5866538"/>
            <a:ext cx="2749240" cy="1287981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3"/>
                </a:lnTo>
                <a:lnTo>
                  <a:pt x="0" y="165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651570" y="36272"/>
            <a:ext cx="3837894" cy="165748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881344" y="4821815"/>
            <a:ext cx="4356912" cy="2332704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3"/>
                </a:lnTo>
                <a:lnTo>
                  <a:pt x="0" y="165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6650592" y="49838"/>
            <a:ext cx="2993197" cy="1657483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422914" y="5171119"/>
            <a:ext cx="2215186" cy="2030646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3"/>
                </a:lnTo>
                <a:lnTo>
                  <a:pt x="0" y="1657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22634" y="353088"/>
            <a:ext cx="2687727" cy="413235"/>
            <a:chOff x="-374224" y="28904"/>
            <a:chExt cx="3583636" cy="550979"/>
          </a:xfrm>
        </p:grpSpPr>
        <p:sp>
          <p:nvSpPr>
            <p:cNvPr id="15" name="TextBox 15"/>
            <p:cNvSpPr txBox="1"/>
            <p:nvPr/>
          </p:nvSpPr>
          <p:spPr>
            <a:xfrm>
              <a:off x="-374224" y="28904"/>
              <a:ext cx="3583636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ENGLISH - WRITING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1108" y="315965"/>
              <a:ext cx="3180151" cy="2639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0498" y="6105902"/>
            <a:ext cx="2749239" cy="860195"/>
            <a:chOff x="-275725" y="-521093"/>
            <a:chExt cx="3665651" cy="1146926"/>
          </a:xfrm>
        </p:grpSpPr>
        <p:sp>
          <p:nvSpPr>
            <p:cNvPr id="18" name="TextBox 18"/>
            <p:cNvSpPr txBox="1"/>
            <p:nvPr/>
          </p:nvSpPr>
          <p:spPr>
            <a:xfrm>
              <a:off x="-275725" y="-521093"/>
              <a:ext cx="3665651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ENGLISH - READING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-71994" y="71236"/>
              <a:ext cx="3252932" cy="5545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Fantastic Forests by The Literacy Company</a:t>
              </a:r>
              <a:endPara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884268" y="255637"/>
            <a:ext cx="3397378" cy="1176385"/>
            <a:chOff x="-657679" y="-139194"/>
            <a:chExt cx="4529838" cy="1568506"/>
          </a:xfrm>
        </p:grpSpPr>
        <p:sp>
          <p:nvSpPr>
            <p:cNvPr id="21" name="TextBox 21"/>
            <p:cNvSpPr txBox="1"/>
            <p:nvPr/>
          </p:nvSpPr>
          <p:spPr>
            <a:xfrm>
              <a:off x="-483972" y="-139194"/>
              <a:ext cx="4045864" cy="344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21"/>
                </a:lnSpc>
              </a:pPr>
              <a:r>
                <a:rPr lang="en-US" sz="1789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MATHS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657679" y="159739"/>
              <a:ext cx="4529838" cy="12695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878"/>
                </a:lnSpc>
                <a:spcBef>
                  <a:spcPct val="0"/>
                </a:spcBef>
              </a:pPr>
              <a:r>
                <a:rPr lang="en-US" sz="1341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Addition &amp; Subtraction (mental and formal strategies)</a:t>
              </a:r>
            </a:p>
            <a:p>
              <a:pPr marL="0" lvl="0" indent="0" algn="ctr">
                <a:lnSpc>
                  <a:spcPts val="1878"/>
                </a:lnSpc>
                <a:spcBef>
                  <a:spcPct val="0"/>
                </a:spcBef>
              </a:pPr>
              <a:endParaRPr lang="en-US" sz="1341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marL="0" lvl="0" indent="0" algn="ctr">
                <a:lnSpc>
                  <a:spcPts val="1878"/>
                </a:lnSpc>
                <a:spcBef>
                  <a:spcPct val="0"/>
                </a:spcBef>
              </a:pPr>
              <a:r>
                <a:rPr lang="en-US" sz="1341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Multiplication strategies and Times Tables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212352" y="5036634"/>
            <a:ext cx="3364744" cy="1304150"/>
            <a:chOff x="92059" y="-1705737"/>
            <a:chExt cx="4486324" cy="1738865"/>
          </a:xfrm>
        </p:grpSpPr>
        <p:sp>
          <p:nvSpPr>
            <p:cNvPr id="25" name="TextBox 25"/>
            <p:cNvSpPr txBox="1"/>
            <p:nvPr/>
          </p:nvSpPr>
          <p:spPr>
            <a:xfrm>
              <a:off x="92059" y="-261140"/>
              <a:ext cx="4402892" cy="2942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851"/>
                </a:lnSpc>
                <a:spcBef>
                  <a:spcPct val="0"/>
                </a:spcBef>
              </a:pPr>
              <a:endParaRPr lang="en-US" sz="1322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41076" y="-1705737"/>
              <a:ext cx="4037307" cy="3472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92"/>
                </a:lnSpc>
              </a:pPr>
              <a:r>
                <a:rPr lang="en-US" sz="1763" u="sng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Key Dates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23703" y="1927539"/>
            <a:ext cx="2096387" cy="691759"/>
            <a:chOff x="-57348" y="-407177"/>
            <a:chExt cx="2795182" cy="922345"/>
          </a:xfrm>
        </p:grpSpPr>
        <p:sp>
          <p:nvSpPr>
            <p:cNvPr id="27" name="TextBox 27"/>
            <p:cNvSpPr txBox="1"/>
            <p:nvPr/>
          </p:nvSpPr>
          <p:spPr>
            <a:xfrm>
              <a:off x="-57348" y="-407177"/>
              <a:ext cx="2795182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SCIENCE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2188" y="-39429"/>
              <a:ext cx="2139188" cy="5545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Forces and Magnets</a:t>
              </a: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937808" y="5508036"/>
            <a:ext cx="3065383" cy="1317871"/>
            <a:chOff x="458010" y="-425684"/>
            <a:chExt cx="4087178" cy="1757162"/>
          </a:xfrm>
        </p:grpSpPr>
        <p:sp>
          <p:nvSpPr>
            <p:cNvPr id="30" name="TextBox 30"/>
            <p:cNvSpPr txBox="1"/>
            <p:nvPr/>
          </p:nvSpPr>
          <p:spPr>
            <a:xfrm>
              <a:off x="458010" y="-425684"/>
              <a:ext cx="4087178" cy="356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46"/>
                </a:lnSpc>
              </a:pPr>
              <a:r>
                <a:rPr lang="en-US" sz="181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MUSIC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18177" y="61215"/>
              <a:ext cx="2668588" cy="12702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901"/>
                </a:lnSpc>
                <a:spcBef>
                  <a:spcPct val="0"/>
                </a:spcBef>
              </a:pPr>
              <a:r>
                <a:rPr lang="en-US" sz="1358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Christmas Concert </a:t>
              </a:r>
            </a:p>
            <a:p>
              <a:pPr marL="0" lvl="0" indent="0" algn="ctr">
                <a:lnSpc>
                  <a:spcPts val="1901"/>
                </a:lnSpc>
                <a:spcBef>
                  <a:spcPct val="0"/>
                </a:spcBef>
              </a:pPr>
              <a:endParaRPr lang="en-US" sz="1358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marL="0" lvl="0" indent="0" algn="ctr">
                <a:lnSpc>
                  <a:spcPts val="1901"/>
                </a:lnSpc>
                <a:spcBef>
                  <a:spcPct val="0"/>
                </a:spcBef>
              </a:pPr>
              <a:r>
                <a:rPr lang="en-US" sz="1358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Hey, Ho! Nobody Home (Sing Up)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654686" y="508136"/>
            <a:ext cx="3026808" cy="1053092"/>
            <a:chOff x="5459" y="202219"/>
            <a:chExt cx="4035744" cy="1404122"/>
          </a:xfrm>
        </p:grpSpPr>
        <p:sp>
          <p:nvSpPr>
            <p:cNvPr id="33" name="TextBox 33"/>
            <p:cNvSpPr txBox="1"/>
            <p:nvPr/>
          </p:nvSpPr>
          <p:spPr>
            <a:xfrm>
              <a:off x="5459" y="202219"/>
              <a:ext cx="4035744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COMPUTING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04785" y="761067"/>
              <a:ext cx="3581356" cy="845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Programming 1: Further coding with Scratch</a:t>
              </a:r>
              <a:endPara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89465" y="2702389"/>
            <a:ext cx="1693775" cy="2721025"/>
            <a:chOff x="-602572" y="-563558"/>
            <a:chExt cx="2258367" cy="3628030"/>
          </a:xfrm>
        </p:grpSpPr>
        <p:sp>
          <p:nvSpPr>
            <p:cNvPr id="36" name="TextBox 36"/>
            <p:cNvSpPr txBox="1"/>
            <p:nvPr/>
          </p:nvSpPr>
          <p:spPr>
            <a:xfrm>
              <a:off x="-602572" y="-563558"/>
              <a:ext cx="2258367" cy="6190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PERSONAL</a:t>
              </a:r>
            </a:p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DEVELOPMENT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-348300" y="765810"/>
              <a:ext cx="2004095" cy="2298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My Happy Mind:</a:t>
              </a:r>
            </a:p>
            <a:p>
              <a:pPr algn="ctr">
                <a:lnSpc>
                  <a:spcPts val="1680"/>
                </a:lnSpc>
              </a:pPr>
              <a:endParaRPr lang="en-US" sz="14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algn="ctr">
                <a:lnSpc>
                  <a:spcPts val="168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Celebrate</a:t>
              </a:r>
            </a:p>
            <a:p>
              <a:pPr algn="ctr">
                <a:lnSpc>
                  <a:spcPts val="1680"/>
                </a:lnSpc>
              </a:pPr>
              <a:endParaRPr lang="en-US" sz="14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algn="ctr">
                <a:lnSpc>
                  <a:spcPts val="168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PSHE+</a:t>
              </a:r>
            </a:p>
            <a:p>
              <a:pPr algn="ctr">
                <a:lnSpc>
                  <a:spcPts val="168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 </a:t>
              </a:r>
            </a:p>
            <a:p>
              <a:pPr algn="ctr">
                <a:lnSpc>
                  <a:spcPts val="168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Places</a:t>
              </a: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sp>
        <p:nvSpPr>
          <p:cNvPr id="38" name="Freeform 38"/>
          <p:cNvSpPr/>
          <p:nvPr/>
        </p:nvSpPr>
        <p:spPr>
          <a:xfrm rot="-5400000">
            <a:off x="2300899" y="2041558"/>
            <a:ext cx="1667325" cy="1251391"/>
          </a:xfrm>
          <a:custGeom>
            <a:avLst/>
            <a:gdLst/>
            <a:ahLst/>
            <a:cxnLst/>
            <a:rect l="l" t="t" r="r" b="b"/>
            <a:pathLst>
              <a:path w="1667325" h="1251391">
                <a:moveTo>
                  <a:pt x="0" y="0"/>
                </a:moveTo>
                <a:lnTo>
                  <a:pt x="1667325" y="0"/>
                </a:lnTo>
                <a:lnTo>
                  <a:pt x="1667325" y="1251391"/>
                </a:lnTo>
                <a:lnTo>
                  <a:pt x="0" y="125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9">
            <a:extLst>
              <a:ext uri="{FF2B5EF4-FFF2-40B4-BE49-F238E27FC236}">
                <a16:creationId xmlns:a16="http://schemas.microsoft.com/office/drawing/2014/main" id="{92E60D4F-6A0A-4A1F-99F5-5CDE71BD7C8F}"/>
              </a:ext>
            </a:extLst>
          </p:cNvPr>
          <p:cNvSpPr/>
          <p:nvPr/>
        </p:nvSpPr>
        <p:spPr>
          <a:xfrm>
            <a:off x="5931926" y="3212741"/>
            <a:ext cx="1329993" cy="1287982"/>
          </a:xfrm>
          <a:custGeom>
            <a:avLst/>
            <a:gdLst/>
            <a:ahLst/>
            <a:cxnLst/>
            <a:rect l="l" t="t" r="r" b="b"/>
            <a:pathLst>
              <a:path w="2993197" h="1657483">
                <a:moveTo>
                  <a:pt x="0" y="0"/>
                </a:moveTo>
                <a:lnTo>
                  <a:pt x="2993197" y="0"/>
                </a:lnTo>
                <a:lnTo>
                  <a:pt x="2993197" y="1657482"/>
                </a:lnTo>
                <a:lnTo>
                  <a:pt x="0" y="1657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9" name="Freeform 39"/>
          <p:cNvSpPr/>
          <p:nvPr/>
        </p:nvSpPr>
        <p:spPr>
          <a:xfrm rot="5400000">
            <a:off x="5682287" y="1837956"/>
            <a:ext cx="1397910" cy="1223627"/>
          </a:xfrm>
          <a:custGeom>
            <a:avLst/>
            <a:gdLst/>
            <a:ahLst/>
            <a:cxnLst/>
            <a:rect l="l" t="t" r="r" b="b"/>
            <a:pathLst>
              <a:path w="1630332" h="1223627">
                <a:moveTo>
                  <a:pt x="0" y="0"/>
                </a:moveTo>
                <a:lnTo>
                  <a:pt x="1630332" y="0"/>
                </a:lnTo>
                <a:lnTo>
                  <a:pt x="1630332" y="1223627"/>
                </a:lnTo>
                <a:lnTo>
                  <a:pt x="0" y="122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2268194" y="1990888"/>
            <a:ext cx="1568241" cy="1344345"/>
            <a:chOff x="-286704" y="-261029"/>
            <a:chExt cx="2090990" cy="1792457"/>
          </a:xfrm>
        </p:grpSpPr>
        <p:sp>
          <p:nvSpPr>
            <p:cNvPr id="41" name="TextBox 41"/>
            <p:cNvSpPr txBox="1"/>
            <p:nvPr/>
          </p:nvSpPr>
          <p:spPr>
            <a:xfrm>
              <a:off x="-286704" y="-261029"/>
              <a:ext cx="2090990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PE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93544" y="104800"/>
              <a:ext cx="1428553" cy="14266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Hockey (Tuesday)</a:t>
              </a:r>
            </a:p>
            <a:p>
              <a:pPr algn="ctr">
                <a:lnSpc>
                  <a:spcPts val="1680"/>
                </a:lnSpc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OAA (Thursday)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565024" y="1816355"/>
            <a:ext cx="1568242" cy="1332368"/>
            <a:chOff x="-412173" y="-177754"/>
            <a:chExt cx="2090990" cy="1859089"/>
          </a:xfrm>
        </p:grpSpPr>
        <p:sp>
          <p:nvSpPr>
            <p:cNvPr id="44" name="TextBox 44"/>
            <p:cNvSpPr txBox="1"/>
            <p:nvPr/>
          </p:nvSpPr>
          <p:spPr>
            <a:xfrm>
              <a:off x="-412173" y="-177754"/>
              <a:ext cx="2090990" cy="314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DT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4618" y="254707"/>
              <a:ext cx="1244548" cy="14266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80"/>
                </a:lnSpc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Cooking and Nutrition: Develop a recipe</a:t>
              </a:r>
            </a:p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endParaRPr>
            </a:p>
          </p:txBody>
        </p:sp>
      </p:grpSp>
      <p:sp>
        <p:nvSpPr>
          <p:cNvPr id="46" name="Freeform 46"/>
          <p:cNvSpPr/>
          <p:nvPr/>
        </p:nvSpPr>
        <p:spPr>
          <a:xfrm rot="5400000">
            <a:off x="7887566" y="3330926"/>
            <a:ext cx="1395139" cy="2078157"/>
          </a:xfrm>
          <a:custGeom>
            <a:avLst/>
            <a:gdLst/>
            <a:ahLst/>
            <a:cxnLst/>
            <a:rect l="l" t="t" r="r" b="b"/>
            <a:pathLst>
              <a:path w="1630332" h="1223627">
                <a:moveTo>
                  <a:pt x="0" y="0"/>
                </a:moveTo>
                <a:lnTo>
                  <a:pt x="1630332" y="0"/>
                </a:lnTo>
                <a:lnTo>
                  <a:pt x="1630332" y="1223627"/>
                </a:lnTo>
                <a:lnTo>
                  <a:pt x="0" y="1223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 rot="-5400000">
            <a:off x="2496174" y="3349890"/>
            <a:ext cx="1287981" cy="1743936"/>
          </a:xfrm>
          <a:custGeom>
            <a:avLst/>
            <a:gdLst/>
            <a:ahLst/>
            <a:cxnLst/>
            <a:rect l="l" t="t" r="r" b="b"/>
            <a:pathLst>
              <a:path w="1667325" h="1251391">
                <a:moveTo>
                  <a:pt x="0" y="0"/>
                </a:moveTo>
                <a:lnTo>
                  <a:pt x="1667325" y="0"/>
                </a:lnTo>
                <a:lnTo>
                  <a:pt x="1667325" y="1251391"/>
                </a:lnTo>
                <a:lnTo>
                  <a:pt x="0" y="12513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53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8" name="Group 48"/>
          <p:cNvGrpSpPr/>
          <p:nvPr/>
        </p:nvGrpSpPr>
        <p:grpSpPr>
          <a:xfrm>
            <a:off x="2514800" y="3691589"/>
            <a:ext cx="1298573" cy="1100245"/>
            <a:chOff x="-549324" y="-450044"/>
            <a:chExt cx="1731431" cy="1466990"/>
          </a:xfrm>
        </p:grpSpPr>
        <p:sp>
          <p:nvSpPr>
            <p:cNvPr id="49" name="TextBox 49"/>
            <p:cNvSpPr txBox="1"/>
            <p:nvPr/>
          </p:nvSpPr>
          <p:spPr>
            <a:xfrm>
              <a:off x="-406400" y="-450044"/>
              <a:ext cx="1338672" cy="314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RE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-549324" y="-119005"/>
              <a:ext cx="1731431" cy="11359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More Sugar Thin"/>
                  <a:ea typeface="More Sugar Thin"/>
                  <a:cs typeface="More Sugar Thin"/>
                  <a:sym typeface="More Sugar Thin"/>
                </a:rPr>
                <a:t>Why are the Five Pillars important to Muslims for their daily lives? 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795295" y="3855168"/>
            <a:ext cx="2300218" cy="700629"/>
            <a:chOff x="82474" y="-260972"/>
            <a:chExt cx="3066956" cy="934170"/>
          </a:xfrm>
        </p:grpSpPr>
        <p:sp>
          <p:nvSpPr>
            <p:cNvPr id="52" name="TextBox 52"/>
            <p:cNvSpPr txBox="1"/>
            <p:nvPr/>
          </p:nvSpPr>
          <p:spPr>
            <a:xfrm>
              <a:off x="1684417" y="-260972"/>
              <a:ext cx="1465013" cy="314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re Sugar"/>
                  <a:ea typeface="More Sugar"/>
                  <a:cs typeface="More Sugar"/>
                  <a:sym typeface="More Sugar"/>
                </a:rPr>
                <a:t>SPANISH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2474" y="413128"/>
              <a:ext cx="1300066" cy="260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4" name="TextBox 50"/>
          <p:cNvSpPr txBox="1"/>
          <p:nvPr/>
        </p:nvSpPr>
        <p:spPr>
          <a:xfrm>
            <a:off x="7698407" y="4204635"/>
            <a:ext cx="1874778" cy="851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Calendar and Celebrations</a:t>
            </a:r>
          </a:p>
          <a:p>
            <a:pPr marL="171450" lvl="0" indent="-171450" algn="ctr">
              <a:lnSpc>
                <a:spcPts val="1680"/>
              </a:lnSpc>
              <a:spcBef>
                <a:spcPct val="0"/>
              </a:spcBef>
              <a:buFontTx/>
              <a:buChar char="-"/>
            </a:pPr>
            <a:r>
              <a:rPr lang="en-US" sz="1200" dirty="0" err="1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Colours</a:t>
            </a:r>
            <a:endParaRPr lang="en-US" sz="1200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marL="171450" lvl="0" indent="-171450" algn="ctr">
              <a:lnSpc>
                <a:spcPts val="1680"/>
              </a:lnSpc>
              <a:spcBef>
                <a:spcPct val="0"/>
              </a:spcBef>
              <a:buFontTx/>
              <a:buChar char="-"/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Days of the week</a:t>
            </a:r>
          </a:p>
          <a:p>
            <a:pPr marL="171450" lvl="0" indent="-171450" algn="ctr">
              <a:lnSpc>
                <a:spcPts val="1680"/>
              </a:lnSpc>
              <a:spcBef>
                <a:spcPct val="0"/>
              </a:spcBef>
              <a:buFontTx/>
              <a:buChar char="-"/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Months of the year</a:t>
            </a:r>
          </a:p>
        </p:txBody>
      </p:sp>
      <p:sp>
        <p:nvSpPr>
          <p:cNvPr id="57" name="TextBox 21">
            <a:extLst>
              <a:ext uri="{FF2B5EF4-FFF2-40B4-BE49-F238E27FC236}">
                <a16:creationId xmlns:a16="http://schemas.microsoft.com/office/drawing/2014/main" id="{9EE33D21-D53D-4BC5-B342-4FB6DEEBDB63}"/>
              </a:ext>
            </a:extLst>
          </p:cNvPr>
          <p:cNvSpPr txBox="1"/>
          <p:nvPr/>
        </p:nvSpPr>
        <p:spPr>
          <a:xfrm>
            <a:off x="5095477" y="3409290"/>
            <a:ext cx="3034398" cy="25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1"/>
              </a:lnSpc>
            </a:pPr>
            <a:r>
              <a:rPr lang="en-US" sz="140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GEOGRAPHY</a:t>
            </a:r>
            <a:endParaRPr lang="en-US" sz="1100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CCD76B9C-C7EF-4546-8547-4C4FFA194D2F}"/>
              </a:ext>
            </a:extLst>
          </p:cNvPr>
          <p:cNvSpPr txBox="1"/>
          <p:nvPr/>
        </p:nvSpPr>
        <p:spPr>
          <a:xfrm>
            <a:off x="5953467" y="3654281"/>
            <a:ext cx="1394249" cy="701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r>
              <a:rPr lang="en-US" sz="11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What makes the Alps a unique place to live, work and visit?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C6F19AB4-6D99-59E1-0F25-45371B5F06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9029" y="1711905"/>
            <a:ext cx="1743936" cy="2024569"/>
          </a:xfrm>
          <a:prstGeom prst="rect">
            <a:avLst/>
          </a:prstGeom>
        </p:spPr>
      </p:pic>
      <p:sp>
        <p:nvSpPr>
          <p:cNvPr id="58" name="TextBox 22">
            <a:extLst>
              <a:ext uri="{FF2B5EF4-FFF2-40B4-BE49-F238E27FC236}">
                <a16:creationId xmlns:a16="http://schemas.microsoft.com/office/drawing/2014/main" id="{8049CF10-90F7-D4D1-2410-A0108411FA51}"/>
              </a:ext>
            </a:extLst>
          </p:cNvPr>
          <p:cNvSpPr txBox="1"/>
          <p:nvPr/>
        </p:nvSpPr>
        <p:spPr>
          <a:xfrm>
            <a:off x="277839" y="599220"/>
            <a:ext cx="1990355" cy="1439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r>
              <a:rPr lang="en-US" sz="1341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‘The Lost Happy Endings’ by Carol Ann Duffy</a:t>
            </a:r>
          </a:p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endParaRPr lang="en-US" sz="1341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marL="0" lvl="0" indent="0" algn="ctr">
              <a:lnSpc>
                <a:spcPts val="1878"/>
              </a:lnSpc>
              <a:spcBef>
                <a:spcPct val="0"/>
              </a:spcBef>
            </a:pPr>
            <a:r>
              <a:rPr lang="en-US" sz="1341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Outcome: A traditional tale with a different ending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2211A3D7-8507-5291-9693-140C02476295}"/>
              </a:ext>
            </a:extLst>
          </p:cNvPr>
          <p:cNvSpPr txBox="1"/>
          <p:nvPr/>
        </p:nvSpPr>
        <p:spPr>
          <a:xfrm>
            <a:off x="3004619" y="5291789"/>
            <a:ext cx="4218778" cy="172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16</a:t>
            </a:r>
            <a:r>
              <a:rPr lang="en-US" sz="1200" u="none" strike="noStrike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Nov – KS2 ‘Me &amp; My Self esteem’ workshops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24</a:t>
            </a:r>
            <a:r>
              <a:rPr lang="en-US" sz="1200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Nov – Tempest Photographs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25</a:t>
            </a:r>
            <a:r>
              <a:rPr lang="en-US" sz="1200" u="none" strike="noStrike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Nov – FOLLs Movie Night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4</a:t>
            </a:r>
            <a:r>
              <a:rPr lang="en-US" sz="1200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Dec – Hazel Class Assembly 09:15am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8</a:t>
            </a:r>
            <a:r>
              <a:rPr lang="en-US" sz="1200" u="none" strike="noStrike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Dec – Choir @ Chester Cathedral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11</a:t>
            </a:r>
            <a:r>
              <a:rPr lang="en-US" sz="1200" u="none" strike="noStrike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De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c – FOLLS Xmas Extravaganza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14</a:t>
            </a:r>
            <a:r>
              <a:rPr lang="en-US" sz="1200" u="none" strike="noStrike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u="none" strike="noStrike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Dec – Jude Lennon Christmas Storytelling</a:t>
            </a:r>
          </a:p>
          <a:p>
            <a:pPr marL="0" lvl="0" indent="0" algn="ctr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15</a:t>
            </a:r>
            <a:r>
              <a:rPr lang="en-US" sz="1200" baseline="300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</a:t>
            </a:r>
            <a:r>
              <a:rPr lang="en-US" sz="1200" dirty="0">
                <a:solidFill>
                  <a:srgbClr val="00000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Dec – Whole School Pantomime</a:t>
            </a:r>
            <a:endParaRPr lang="en-US" sz="1200" u="none" strike="noStrike" dirty="0">
              <a:solidFill>
                <a:srgbClr val="00000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C0D9D9DAC6FD4090BE0BA9779B305F" ma:contentTypeVersion="16" ma:contentTypeDescription="Create a new document." ma:contentTypeScope="" ma:versionID="5e2093cd52009a378ccafe3fc957acbe">
  <xsd:schema xmlns:xsd="http://www.w3.org/2001/XMLSchema" xmlns:xs="http://www.w3.org/2001/XMLSchema" xmlns:p="http://schemas.microsoft.com/office/2006/metadata/properties" xmlns:ns2="1c1caa03-4ad9-4e3a-bafa-69eb189d51f0" xmlns:ns3="3a3dceb1-c21e-4b06-bc7e-fd0b127984d7" targetNamespace="http://schemas.microsoft.com/office/2006/metadata/properties" ma:root="true" ma:fieldsID="088d1b4e1ae998e1933e08a0b3799252" ns2:_="" ns3:_="">
    <xsd:import namespace="1c1caa03-4ad9-4e3a-bafa-69eb189d51f0"/>
    <xsd:import namespace="3a3dceb1-c21e-4b06-bc7e-fd0b127984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1caa03-4ad9-4e3a-bafa-69eb189d51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c9ad84e-d71c-4679-82df-3051f57221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3dceb1-c21e-4b06-bc7e-fd0b127984d7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8cc93dd-7c47-4393-9731-cc7ae54ee465}" ma:internalName="TaxCatchAll" ma:showField="CatchAllData" ma:web="3a3dceb1-c21e-4b06-bc7e-fd0b127984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c1caa03-4ad9-4e3a-bafa-69eb189d51f0">
      <Terms xmlns="http://schemas.microsoft.com/office/infopath/2007/PartnerControls"/>
    </lcf76f155ced4ddcb4097134ff3c332f>
    <TaxCatchAll xmlns="3a3dceb1-c21e-4b06-bc7e-fd0b127984d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C9AA6B-82BE-48B8-A389-2F67ADA8E5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1caa03-4ad9-4e3a-bafa-69eb189d51f0"/>
    <ds:schemaRef ds:uri="3a3dceb1-c21e-4b06-bc7e-fd0b127984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69B993-1A68-4A90-9952-79B41826F6EF}">
  <ds:schemaRefs>
    <ds:schemaRef ds:uri="http://schemas.microsoft.com/office/2006/metadata/properties"/>
    <ds:schemaRef ds:uri="http://schemas.microsoft.com/office/infopath/2007/PartnerControls"/>
    <ds:schemaRef ds:uri="7c0ab7e7-6b18-449b-9459-059338c2de11"/>
    <ds:schemaRef ds:uri="http://schemas.microsoft.com/office/2006/documentManagement/types"/>
    <ds:schemaRef ds:uri="http://purl.org/dc/dcmitype/"/>
    <ds:schemaRef ds:uri="http://purl.org/dc/terms/"/>
    <ds:schemaRef ds:uri="fcde972c-2c7c-49b6-9749-0bc75f12afc6"/>
    <ds:schemaRef ds:uri="http://www.w3.org/XML/1998/namespace"/>
    <ds:schemaRef ds:uri="http://schemas.openxmlformats.org/package/2006/metadata/core-properties"/>
    <ds:schemaRef ds:uri="http://purl.org/dc/elements/1.1/"/>
    <ds:schemaRef ds:uri="1c1caa03-4ad9-4e3a-bafa-69eb189d51f0"/>
    <ds:schemaRef ds:uri="3a3dceb1-c21e-4b06-bc7e-fd0b127984d7"/>
  </ds:schemaRefs>
</ds:datastoreItem>
</file>

<file path=customXml/itemProps3.xml><?xml version="1.0" encoding="utf-8"?>
<ds:datastoreItem xmlns:ds="http://schemas.openxmlformats.org/officeDocument/2006/customXml" ds:itemID="{031DF808-1C3C-4C37-8059-E8A988775C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204</Words>
  <Application>Microsoft Macintosh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More Sugar</vt:lpstr>
      <vt:lpstr>Calibri</vt:lpstr>
      <vt:lpstr>More Sugar Thin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Proctor</dc:creator>
  <cp:lastModifiedBy>Becky Rochell-Gill</cp:lastModifiedBy>
  <cp:revision>13</cp:revision>
  <dcterms:created xsi:type="dcterms:W3CDTF">2006-08-16T00:00:00Z</dcterms:created>
  <dcterms:modified xsi:type="dcterms:W3CDTF">2026-10-31T16:34:59Z</dcterms:modified>
  <dc:identifier>DAG3h-zMXFw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0x0101004EC0D9D9DAC6FD4090BE0BA9779B305F</vt:lpwstr>
  </property>
  <property fmtid="{D5CDD505-2E9C-101B-9397-08002B2CF9AE}" pid="3" name="Order">
    <vt:r8>879600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MediaServiceImageTags">
    <vt:lpwstr/>
  </property>
</Properties>
</file>